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6"/>
  </p:notesMasterIdLst>
  <p:sldIdLst>
    <p:sldId id="256" r:id="rId2"/>
    <p:sldId id="273" r:id="rId3"/>
    <p:sldId id="278" r:id="rId4"/>
    <p:sldId id="279" r:id="rId5"/>
    <p:sldId id="280" r:id="rId6"/>
    <p:sldId id="275" r:id="rId7"/>
    <p:sldId id="260" r:id="rId8"/>
    <p:sldId id="267" r:id="rId9"/>
    <p:sldId id="276" r:id="rId10"/>
    <p:sldId id="257" r:id="rId11"/>
    <p:sldId id="262" r:id="rId12"/>
    <p:sldId id="268" r:id="rId13"/>
    <p:sldId id="271" r:id="rId14"/>
    <p:sldId id="263" r:id="rId15"/>
    <p:sldId id="274" r:id="rId16"/>
    <p:sldId id="265" r:id="rId17"/>
    <p:sldId id="261" r:id="rId18"/>
    <p:sldId id="270" r:id="rId19"/>
    <p:sldId id="266" r:id="rId20"/>
    <p:sldId id="272" r:id="rId21"/>
    <p:sldId id="264" r:id="rId22"/>
    <p:sldId id="277" r:id="rId23"/>
    <p:sldId id="269" r:id="rId24"/>
    <p:sldId id="258" r:id="rId25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333300"/>
    <a:srgbClr val="0066FF"/>
    <a:srgbClr val="3D7C7F"/>
    <a:srgbClr val="3A3A82"/>
    <a:srgbClr val="484974"/>
    <a:srgbClr val="2D428F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740" autoAdjust="0"/>
    <p:restoredTop sz="96269" autoAdjust="0"/>
  </p:normalViewPr>
  <p:slideViewPr>
    <p:cSldViewPr>
      <p:cViewPr>
        <p:scale>
          <a:sx n="75" d="100"/>
          <a:sy n="75" d="100"/>
        </p:scale>
        <p:origin x="-156" y="-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1EC5A-1683-4B28-8754-1929F83E7499}" type="datetimeFigureOut">
              <a:rPr lang="en-AU" smtClean="0"/>
              <a:pPr/>
              <a:t>18/01/2018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D1FB9-26F8-4934-BFC5-7C6FF38C3E91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91107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D1FB9-26F8-4934-BFC5-7C6FF38C3E91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22304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D1FB9-26F8-4934-BFC5-7C6FF38C3E91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46512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D1FB9-26F8-4934-BFC5-7C6FF38C3E91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68046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D1FB9-26F8-4934-BFC5-7C6FF38C3E91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70173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1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14" name="drumroll.wav"/>
          </p:stSnd>
        </p:sndAc>
      </p:transition>
    </mc:Choice>
    <mc:Fallback>
      <p:transition spd="slow" advClick="0" advTm="5000">
        <p:fade/>
        <p:sndAc>
          <p:stSnd>
            <p:snd r:embed="rId1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hotos\Flowers\ফুল\B.M.MERAZ 01761287864 (8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0785" y="1795479"/>
            <a:ext cx="4705355" cy="47053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95612" y="642918"/>
            <a:ext cx="3102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7200" b="1" dirty="0" err="1" smtClean="0">
                <a:solidFill>
                  <a:srgbClr val="6600CC"/>
                </a:solidFill>
              </a:rPr>
              <a:t>স্বাগতম</a:t>
            </a:r>
            <a:endParaRPr lang="en-IN" sz="72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7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5" name="drumroll.wav"/>
          </p:stSnd>
        </p:sndAc>
      </p:transition>
    </mc:Choice>
    <mc:Fallback>
      <p:transition spd="slow" advClick="0" advTm="5000">
        <p:fad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4460" y="1825251"/>
            <a:ext cx="2806700" cy="2669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ardrop 1"/>
          <p:cNvSpPr/>
          <p:nvPr/>
        </p:nvSpPr>
        <p:spPr>
          <a:xfrm rot="13432365">
            <a:off x="6991065" y="2203011"/>
            <a:ext cx="2209193" cy="2029567"/>
          </a:xfrm>
          <a:prstGeom prst="teardrop">
            <a:avLst>
              <a:gd name="adj" fmla="val 10974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nip Diagonal Corner Rectangle 2"/>
          <p:cNvSpPr/>
          <p:nvPr/>
        </p:nvSpPr>
        <p:spPr>
          <a:xfrm>
            <a:off x="3421365" y="4919715"/>
            <a:ext cx="3960527" cy="873013"/>
          </a:xfrm>
          <a:prstGeom prst="snip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AU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3452802" y="706574"/>
            <a:ext cx="3721673" cy="769441"/>
          </a:xfrm>
          <a:prstGeom prst="round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ardrop 4"/>
          <p:cNvSpPr/>
          <p:nvPr/>
        </p:nvSpPr>
        <p:spPr>
          <a:xfrm rot="2523076">
            <a:off x="547383" y="2040027"/>
            <a:ext cx="2153888" cy="1964756"/>
          </a:xfrm>
          <a:prstGeom prst="teardrop">
            <a:avLst>
              <a:gd name="adj" fmla="val 11304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3452802" y="771197"/>
            <a:ext cx="377865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লর্ড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ব্যাডেন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পাওয়েল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A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999" y="2539024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স্কাউটিং ১৯০৭</a:t>
            </a:r>
          </a:p>
          <a:p>
            <a:pPr algn="ctr"/>
            <a:r>
              <a:rPr lang="bn-BD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সালে প্রতিষ্ঠা করেন।</a:t>
            </a:r>
            <a:endParaRPr lang="en-A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8233" y="2519095"/>
            <a:ext cx="214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গার্ল গাইড ১৯১০সালে প্রতিষ্ঠা করেন।  </a:t>
            </a:r>
            <a:endParaRPr lang="en-A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9926" y="4929198"/>
            <a:ext cx="415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জন্মঃ২২ফেব্রুয়ারী,১৯৫৭সাল</a:t>
            </a:r>
          </a:p>
          <a:p>
            <a:pPr algn="ctr"/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মৃত্যুঃ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৮জানুয়ারী,১৯৪১সাল।</a:t>
            </a:r>
            <a:endParaRPr lang="en-A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83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5" name="drumroll.wav"/>
          </p:stSnd>
        </p:sndAc>
      </p:transition>
    </mc:Choice>
    <mc:Fallback>
      <p:transition spd="slow" advClick="0" advTm="5000">
        <p:fad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5" grpId="0" animBg="1"/>
      <p:bldP spid="4" grpId="0"/>
      <p:bldP spid="12" grpId="0"/>
      <p:bldP spid="1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720" y="701085"/>
            <a:ext cx="8667750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স্কাউট আন্দোলনের প্রতিষ্ঠাতা লর্ড ব্যাডেন পাওয়েল </a:t>
            </a:r>
            <a:endParaRPr lang="en-AU" sz="3200" b="1" dirty="0">
              <a:solidFill>
                <a:schemeClr val="accent5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1867" y="1800244"/>
            <a:ext cx="3704029" cy="4343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65" y="1800244"/>
            <a:ext cx="4030449" cy="4343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0201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5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554" y="701085"/>
            <a:ext cx="8685597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গার্ল গাইডের আট দফা কর্মসূচির মাধ্যমে নিজেকে </a:t>
            </a:r>
          </a:p>
          <a:p>
            <a:pPr algn="ctr"/>
            <a:r>
              <a:rPr lang="bn-BD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গাইডিং ও যুগোপযোগী করে গড়ে তোলে। </a:t>
            </a:r>
            <a:endParaRPr lang="en-AU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08" y="2281775"/>
            <a:ext cx="3227722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১।চরিত্র গঠন।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554" y="2987101"/>
            <a:ext cx="323887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২।নিজেকে জানা।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283" y="3695833"/>
            <a:ext cx="3286148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৩।সৃজনশীল ক্ষমতা অর্জন।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282" y="4915927"/>
            <a:ext cx="3286148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৪।পরস্পরকে জানা।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7262" y="2201283"/>
            <a:ext cx="4254828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৫।সেবাব্রতে প্রস্তুত থাকা।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5810" y="3000372"/>
            <a:ext cx="432626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৬। গৃহকর্মে নিপুণতা অর্জন।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5810" y="3714752"/>
            <a:ext cx="4357718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৭।বাইরের জগৎ থেকে আনন্দ লাভ।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5810" y="4929198"/>
            <a:ext cx="42862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৮।শারীরিক উপযুক্ততা লাভ। </a:t>
            </a:r>
            <a:endParaRPr lang="en-AU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71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6444" y="357166"/>
            <a:ext cx="4218192" cy="769441"/>
          </a:xfrm>
          <a:prstGeom prst="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চরিত্র গঠন </a:t>
            </a:r>
            <a:endParaRPr lang="en-A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65" y="1507135"/>
            <a:ext cx="8420100" cy="48508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11315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224" y="782405"/>
            <a:ext cx="7646957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সৃজনশীল ক্ষমতা অর্জন </a:t>
            </a:r>
            <a:endParaRPr lang="en-A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207" y="1928802"/>
            <a:ext cx="7779321" cy="45005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3018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2556" y="477223"/>
            <a:ext cx="695803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33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গৃহকর্মে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33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33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নিপুনতা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33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33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অর্জন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33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A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3333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0" y="1485920"/>
            <a:ext cx="8502650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73770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6169" y="465668"/>
            <a:ext cx="891540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পরস্পরকে জানা </a:t>
            </a:r>
            <a:endParaRPr lang="en-A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546" y="1393371"/>
            <a:ext cx="8502649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88224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954" y="416626"/>
            <a:ext cx="876209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বাইরের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জগ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ৎ 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আনন্দ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A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CC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500" y="1447800"/>
            <a:ext cx="8255000" cy="472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35077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3669" y="568091"/>
            <a:ext cx="6875479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শারীরিক উপযুক্ততা লাভ </a:t>
            </a:r>
            <a:endParaRPr lang="en-A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499" y="1621978"/>
            <a:ext cx="8337549" cy="45931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9279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5610" y="353777"/>
            <a:ext cx="6133472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সেবাব্রতে প্রস্তুত থাকা </a:t>
            </a:r>
            <a:endParaRPr lang="en-A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400" y="1400195"/>
            <a:ext cx="8750300" cy="5029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23854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206" y="2214554"/>
            <a:ext cx="1620681" cy="25646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Cloud 6"/>
          <p:cNvSpPr/>
          <p:nvPr/>
        </p:nvSpPr>
        <p:spPr>
          <a:xfrm>
            <a:off x="809596" y="785795"/>
            <a:ext cx="3152804" cy="103542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1238224" y="1000108"/>
            <a:ext cx="255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পরিচিতি 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7046611" y="228602"/>
            <a:ext cx="49529" cy="5966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7510496" y="1236444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পরিচিতি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100" y="1994400"/>
            <a:ext cx="9429252" cy="457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7453330" y="5000636"/>
            <a:ext cx="2214578" cy="1200329"/>
          </a:xfrm>
          <a:prstGeom prst="rect">
            <a:avLst/>
          </a:prstGeom>
          <a:solidFill>
            <a:srgbClr val="3D7C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n-BD" dirty="0" smtClean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IN" dirty="0" smtClean="0">
                <a:latin typeface="NikoshBAN" pitchFamily="2" charset="0"/>
                <a:cs typeface="NikoshBAN" pitchFamily="2" charset="0"/>
              </a:rPr>
              <a:t>ঃ </a:t>
            </a:r>
            <a:r>
              <a:rPr lang="en-IN" dirty="0" err="1" smtClean="0">
                <a:latin typeface="NikoshBAN" pitchFamily="2" charset="0"/>
                <a:cs typeface="NikoshBAN" pitchFamily="2" charset="0"/>
              </a:rPr>
              <a:t>দ্বিতীয়</a:t>
            </a:r>
            <a:endParaRPr lang="en-IN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IN" dirty="0" err="1" smtClean="0">
                <a:latin typeface="NikoshBAN" pitchFamily="2" charset="0"/>
                <a:cs typeface="NikoshBAN" pitchFamily="2" charset="0"/>
              </a:rPr>
              <a:t>পাঠঃ</a:t>
            </a:r>
            <a:r>
              <a:rPr lang="en-IN" dirty="0" smtClean="0">
                <a:latin typeface="NikoshBAN" pitchFamily="2" charset="0"/>
                <a:cs typeface="NikoshBAN" pitchFamily="2" charset="0"/>
              </a:rPr>
              <a:t> ১</a:t>
            </a:r>
          </a:p>
          <a:p>
            <a:pPr algn="just"/>
            <a:r>
              <a:rPr lang="en-IN" dirty="0" err="1" smtClean="0">
                <a:latin typeface="NikoshBAN" pitchFamily="2" charset="0"/>
                <a:cs typeface="NikoshBAN" pitchFamily="2" charset="0"/>
              </a:rPr>
              <a:t>সময়ঃ</a:t>
            </a:r>
            <a:r>
              <a:rPr lang="en-IN" dirty="0" smtClean="0">
                <a:latin typeface="NikoshBAN" pitchFamily="2" charset="0"/>
                <a:cs typeface="NikoshBAN" pitchFamily="2" charset="0"/>
              </a:rPr>
              <a:t>  ৫০ </a:t>
            </a:r>
            <a:r>
              <a:rPr lang="en-IN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endParaRPr lang="en-IN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IN" dirty="0" err="1" smtClean="0">
                <a:latin typeface="NikoshBAN" pitchFamily="2" charset="0"/>
                <a:cs typeface="NikoshBAN" pitchFamily="2" charset="0"/>
              </a:rPr>
              <a:t>তারিখঃ</a:t>
            </a:r>
            <a:r>
              <a:rPr lang="en-IN" dirty="0" smtClean="0">
                <a:latin typeface="NikoshBAN" pitchFamily="2" charset="0"/>
                <a:cs typeface="NikoshBAN" pitchFamily="2" charset="0"/>
              </a:rPr>
              <a:t> ১৮/০১/২০১৮</a:t>
            </a:r>
            <a:endParaRPr lang="bn-BD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38092" y="2571744"/>
            <a:ext cx="5043490" cy="264320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IN" sz="3200" dirty="0" err="1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মোহাম্মদ</a:t>
            </a:r>
            <a:r>
              <a:rPr lang="bn-BD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আবদুল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জাহের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আকন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ea typeface="Nikosh"/>
                <a:cs typeface="NikoshBAN" pitchFamily="2" charset="0"/>
              </a:rPr>
              <a:t/>
            </a:r>
            <a:br>
              <a:rPr lang="en-US" sz="3200" dirty="0" smtClean="0">
                <a:latin typeface="NikoshBAN" pitchFamily="2" charset="0"/>
                <a:ea typeface="Nikosh"/>
                <a:cs typeface="NikoshBAN" pitchFamily="2" charset="0"/>
              </a:rPr>
            </a:br>
            <a:r>
              <a:rPr lang="en-US" dirty="0" err="1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বি.এ</a:t>
            </a:r>
            <a:r>
              <a:rPr lang="en-US" dirty="0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 (</a:t>
            </a:r>
            <a:r>
              <a:rPr lang="en-US" dirty="0" err="1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অর্নাস</a:t>
            </a:r>
            <a:r>
              <a:rPr lang="en-US" dirty="0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) </a:t>
            </a:r>
            <a:r>
              <a:rPr lang="en-US" dirty="0" err="1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এম.এ</a:t>
            </a:r>
            <a:r>
              <a:rPr lang="en-US" dirty="0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; </a:t>
            </a:r>
            <a:r>
              <a:rPr lang="en-US" dirty="0" err="1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বি.পি.এড</a:t>
            </a:r>
            <a:r>
              <a:rPr lang="en-US" dirty="0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; </a:t>
            </a:r>
            <a:r>
              <a:rPr lang="en-US" dirty="0" err="1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বি.এড</a:t>
            </a:r>
            <a:r>
              <a:rPr lang="en-US" dirty="0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, </a:t>
            </a:r>
            <a:r>
              <a:rPr lang="en-US" dirty="0" err="1" smtClean="0">
                <a:solidFill>
                  <a:srgbClr val="008000"/>
                </a:solidFill>
                <a:latin typeface="NikoshBAN" pitchFamily="2" charset="0"/>
                <a:ea typeface="Nikosh"/>
                <a:cs typeface="NikoshBAN" pitchFamily="2" charset="0"/>
              </a:rPr>
              <a:t>এম,এড</a:t>
            </a:r>
            <a:r>
              <a:rPr lang="en-US" sz="3200" dirty="0" smtClean="0">
                <a:latin typeface="NikoshBAN" pitchFamily="2" charset="0"/>
                <a:ea typeface="Nikosh"/>
                <a:cs typeface="NikoshBAN" pitchFamily="2" charset="0"/>
              </a:rPr>
              <a:t/>
            </a:r>
            <a:br>
              <a:rPr lang="en-US" sz="3200" dirty="0" smtClean="0">
                <a:latin typeface="NikoshBAN" pitchFamily="2" charset="0"/>
                <a:ea typeface="Nikosh"/>
                <a:cs typeface="NikoshBAN" pitchFamily="2" charset="0"/>
              </a:rPr>
            </a:br>
            <a:r>
              <a:rPr lang="en-AU" sz="2800" dirty="0" err="1" smtClean="0">
                <a:solidFill>
                  <a:srgbClr val="D31DD7"/>
                </a:solidFill>
                <a:latin typeface="NikoshBAN" pitchFamily="2" charset="0"/>
                <a:ea typeface="Nikosh"/>
                <a:cs typeface="NikoshBAN" pitchFamily="2" charset="0"/>
              </a:rPr>
              <a:t>সিনিয়র</a:t>
            </a:r>
            <a:r>
              <a:rPr lang="en-AU" sz="2800" dirty="0" smtClean="0">
                <a:solidFill>
                  <a:srgbClr val="D31DD7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D31DD7"/>
                </a:solidFill>
                <a:latin typeface="NikoshBAN" pitchFamily="2" charset="0"/>
                <a:ea typeface="Nikosh"/>
                <a:cs typeface="NikoshBAN" pitchFamily="2" charset="0"/>
              </a:rPr>
              <a:t>সহকারী</a:t>
            </a:r>
            <a:r>
              <a:rPr lang="en-AU" sz="2800" dirty="0" smtClean="0">
                <a:solidFill>
                  <a:srgbClr val="D31DD7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D31DD7"/>
                </a:solidFill>
                <a:latin typeface="NikoshBAN" pitchFamily="2" charset="0"/>
                <a:ea typeface="Nikosh"/>
                <a:cs typeface="NikoshBAN" pitchFamily="2" charset="0"/>
              </a:rPr>
              <a:t>শিক্ষক</a:t>
            </a:r>
            <a:r>
              <a:rPr lang="bn-BD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/>
            </a:r>
            <a:br>
              <a:rPr lang="bn-BD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</a:br>
            <a:r>
              <a:rPr lang="en-US" sz="2400" dirty="0" err="1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সংহতি</a:t>
            </a:r>
            <a:r>
              <a:rPr lang="en-US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পাইলট</a:t>
            </a:r>
            <a:r>
              <a:rPr lang="en-US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মডেল</a:t>
            </a:r>
            <a:r>
              <a:rPr lang="en-US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মাধ্যমিক</a:t>
            </a:r>
            <a:r>
              <a:rPr lang="en-US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বিদ্যালয়</a:t>
            </a:r>
            <a:r>
              <a:rPr lang="en-US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 </a:t>
            </a:r>
            <a:br>
              <a:rPr lang="en-US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</a:br>
            <a:r>
              <a:rPr lang="en-IN" sz="2400" dirty="0" err="1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হিজলা,বরিশাল</a:t>
            </a:r>
            <a:r>
              <a:rPr lang="bn-BD" sz="2400" dirty="0" smtClean="0">
                <a:solidFill>
                  <a:srgbClr val="0000CC"/>
                </a:solidFill>
                <a:latin typeface="NikoshBAN" pitchFamily="2" charset="0"/>
                <a:ea typeface="Nikosh"/>
                <a:cs typeface="NikoshBAN" pitchFamily="2" charset="0"/>
              </a:rPr>
              <a:t>।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/>
            </a:r>
            <a:br>
              <a:rPr lang="en-US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</a:b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মোবাইল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ea typeface="Nikosh"/>
                <a:cs typeface="NikoshBAN" pitchFamily="2" charset="0"/>
              </a:rPr>
              <a:t> : ০১৯৮০-৬৯ ১১ ১০</a:t>
            </a:r>
            <a:endParaRPr lang="en-AU" sz="2400" dirty="0" smtClean="0">
              <a:solidFill>
                <a:srgbClr val="7030A0"/>
              </a:solidFill>
              <a:latin typeface="NikoshBAN" pitchFamily="2" charset="0"/>
              <a:ea typeface="Nikosh"/>
              <a:cs typeface="NikoshBAN" pitchFamily="2" charset="0"/>
            </a:endParaRPr>
          </a:p>
        </p:txBody>
      </p:sp>
      <p:pic>
        <p:nvPicPr>
          <p:cNvPr id="12" name="Picture 11" descr="জাহের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1628" y="2786058"/>
            <a:ext cx="1524512" cy="1911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0671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5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3" grpId="0" animBg="1"/>
      <p:bldP spid="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5636" y="1000108"/>
            <a:ext cx="4616454" cy="132343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একক কাজ </a:t>
            </a:r>
            <a:endParaRPr lang="en-AU" sz="80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6600CC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88"/>
          <a:stretch/>
        </p:blipFill>
        <p:spPr>
          <a:xfrm>
            <a:off x="632879" y="642918"/>
            <a:ext cx="3177113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Wave 5"/>
          <p:cNvSpPr/>
          <p:nvPr/>
        </p:nvSpPr>
        <p:spPr>
          <a:xfrm>
            <a:off x="666720" y="3798447"/>
            <a:ext cx="8429684" cy="559246"/>
          </a:xfrm>
          <a:prstGeom prst="wav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q"/>
            </a:pPr>
            <a:endParaRPr lang="en-AU" dirty="0"/>
          </a:p>
        </p:txBody>
      </p:sp>
      <p:sp>
        <p:nvSpPr>
          <p:cNvPr id="7" name="Wave 6"/>
          <p:cNvSpPr/>
          <p:nvPr/>
        </p:nvSpPr>
        <p:spPr>
          <a:xfrm>
            <a:off x="666720" y="4574785"/>
            <a:ext cx="8501122" cy="609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Wave 7"/>
          <p:cNvSpPr/>
          <p:nvPr/>
        </p:nvSpPr>
        <p:spPr>
          <a:xfrm>
            <a:off x="688689" y="5429264"/>
            <a:ext cx="8439578" cy="609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514" y="3786190"/>
            <a:ext cx="6094787" cy="54509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স্কাউটিং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গার্ল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প্রতিষ্ঠাতা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71" y="4563656"/>
            <a:ext cx="6146729" cy="5847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স্কাউট ও গার্ল গাইড  কাকে বলে ?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1556" y="5413000"/>
            <a:ext cx="8013844" cy="5847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বাংলাদেশে কখন স্কাউট ও গার্ল গাইড প্রতিষ্ঠিত হয় ?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93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03686" y="749368"/>
            <a:ext cx="4535528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 w="11430"/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6600" b="1" dirty="0" smtClean="0">
                <a:ln w="11430"/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6600" b="1" dirty="0" smtClean="0">
                <a:ln w="11430"/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AU" sz="6600" b="1" dirty="0">
              <a:ln w="11430"/>
              <a:solidFill>
                <a:srgbClr val="6600CC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23" y="381856"/>
            <a:ext cx="3621379" cy="1761260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806045" y="2847228"/>
            <a:ext cx="7932843" cy="79608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endParaRPr lang="en-AU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510" y="3058539"/>
            <a:ext cx="7964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স্কাউট ও গার্ল গাইড কর্মসূচি কয়টি ও কী কী লিখ।   </a:t>
            </a:r>
            <a:endParaRPr lang="en-AU" sz="3200" dirty="0">
              <a:solidFill>
                <a:schemeClr val="accent2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784710" y="4107597"/>
            <a:ext cx="7954503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/>
          </a:p>
        </p:txBody>
      </p:sp>
      <p:sp>
        <p:nvSpPr>
          <p:cNvPr id="11" name="TextBox 10"/>
          <p:cNvSpPr txBox="1"/>
          <p:nvPr/>
        </p:nvSpPr>
        <p:spPr>
          <a:xfrm>
            <a:off x="774510" y="4344423"/>
            <a:ext cx="757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bn-BD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লর্ড ব্যাডেন পাওয়েলের জীবনী আলোচনা কর। </a:t>
            </a:r>
            <a:endParaRPr lang="en-AU" sz="3200" dirty="0">
              <a:solidFill>
                <a:schemeClr val="accent2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660425" y="5453082"/>
            <a:ext cx="8007351" cy="7620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774510" y="5630307"/>
            <a:ext cx="768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লর্ড ব্যাডেন পাওয়েল কত সালে জন্ম গ্রহণ করেন ?</a:t>
            </a:r>
            <a:endParaRPr lang="en-AU" sz="3200" dirty="0">
              <a:solidFill>
                <a:schemeClr val="accent2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13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058" y="142852"/>
            <a:ext cx="4275255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800" b="1" dirty="0" smtClean="0">
                <a:solidFill>
                  <a:srgbClr val="6600CC"/>
                </a:solidFill>
                <a:latin typeface="NikoshBAN" pitchFamily="2" charset="0"/>
                <a:cs typeface="NikoshBAN" pitchFamily="2" charset="0"/>
              </a:rPr>
              <a:t>মূল্যায়ন </a:t>
            </a:r>
            <a:endParaRPr lang="en-AU" sz="6600" b="1" dirty="0">
              <a:solidFill>
                <a:srgbClr val="6600CC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662" y="157976"/>
            <a:ext cx="2518290" cy="1556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8340" y="1825666"/>
            <a:ext cx="796662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১।কত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স্কাউটিং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গার্ল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গাইড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প্রতিষ্ঠিত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A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8" y="2410440"/>
            <a:ext cx="34172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ক)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১৮৬০ ও ১৮৬২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5984" y="2424312"/>
            <a:ext cx="3464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খ)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১৯০০ ও ১৯১৫সালে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0219" y="2937015"/>
            <a:ext cx="3457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গ)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১৯০৭ ও ১৯১০সালে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8497" y="2933660"/>
            <a:ext cx="349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ঘ)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১৯১১ ও ১৯১৩সালে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0554" y="3479155"/>
            <a:ext cx="787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২।বাংলাদেশ স্কাউট বিশ্ব সংস্থার কততম সদস্য ? </a:t>
            </a:r>
            <a:endParaRPr lang="en-A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5347" y="4035719"/>
            <a:ext cx="193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ক) ১২০তম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9570" y="4035719"/>
            <a:ext cx="2455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খ)  ১০৫ তম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158" y="4489399"/>
            <a:ext cx="170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গ) ১০৭ তম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9570" y="4489399"/>
            <a:ext cx="218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ঘ) ১১০ তম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553" y="4986331"/>
            <a:ext cx="577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৩।গার্ল গাইডের কর্মসূচি কয়টি ?</a:t>
            </a:r>
            <a:endParaRPr lang="en-A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5347" y="5455720"/>
            <a:ext cx="178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ক) ১০ টি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2778" y="5455720"/>
            <a:ext cx="1265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খ) ৬ টি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8620" y="6012054"/>
            <a:ext cx="1519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ঘ)  ৮ টি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1200" y="5978940"/>
            <a:ext cx="128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গ) ৭ টি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66786" y="3000372"/>
            <a:ext cx="345088" cy="3133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4167150" y="4071942"/>
            <a:ext cx="357222" cy="33671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3909665" y="6084062"/>
            <a:ext cx="377674" cy="3515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87416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6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20" grpId="0"/>
      <p:bldP spid="19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414" y="2201800"/>
            <a:ext cx="6455053" cy="44419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2736" y="214290"/>
            <a:ext cx="4442147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A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530" y="1208774"/>
            <a:ext cx="935837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3200" b="1" spc="150" dirty="0" smtClean="0">
                <a:ln w="11430"/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স্কাউট ও গার্ল গাইডের প্রয়োজনীতা কী বাড়ি থেকে লিখে আনবে।</a:t>
            </a:r>
            <a:endParaRPr lang="en-AU" sz="3200" b="1" spc="150" dirty="0">
              <a:ln w="11430"/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37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8092" y="714356"/>
            <a:ext cx="957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 সহযোগিতা করার জন্য সবাইকে ধন্যবাদ</a:t>
            </a:r>
            <a:endParaRPr lang="en-A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303" y="1500174"/>
            <a:ext cx="7558159" cy="52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1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5" name="drumroll.wav"/>
          </p:stSnd>
        </p:sndAc>
      </p:transition>
    </mc:Choice>
    <mc:Fallback>
      <p:transition spd="slow" advClick="0" advTm="5000">
        <p:fad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117" y="2091248"/>
            <a:ext cx="6734031" cy="42667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1635063" y="272457"/>
            <a:ext cx="6675523" cy="584775"/>
          </a:xfrm>
          <a:prstGeom prst="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বলতে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তারা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কী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?  </a:t>
            </a:r>
            <a:endParaRPr lang="en-AU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06" y="1071546"/>
            <a:ext cx="9196260" cy="58477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এরা সবাই স্কাউটের দল ফুল দিয়ে বিশ্ব ব্যাজ তৈরী করছে</a:t>
            </a:r>
            <a:endParaRPr lang="en-AU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57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849" y="1940571"/>
            <a:ext cx="6892613" cy="44147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731970" y="304801"/>
            <a:ext cx="6721492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ছবিতে এরা সবাই কী করছে ? 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1100" y="1058275"/>
            <a:ext cx="7211701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একজন আরোও একজনকে সাহায্য করছে । 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47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016" y="1951878"/>
            <a:ext cx="7353322" cy="45251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352556" y="285728"/>
            <a:ext cx="667227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ছবিতে তোমরা কী লক্ষ্য  করছে  ?</a:t>
            </a:r>
            <a:endParaRPr lang="en-AU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3910" y="1142984"/>
            <a:ext cx="771530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এরা সবাই স্কাউট, দশের লাঠি একের বোঝা । </a:t>
            </a:r>
            <a:endParaRPr lang="en-AU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73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conveyor dir="l"/>
        <p:sndAc>
          <p:stSnd>
            <p:snd r:embed="rId4" name="drumroll.wav"/>
          </p:stSnd>
        </p:sndAc>
      </p:transition>
    </mc:Choice>
    <mc:Fallback>
      <p:transition spd="slow" advClick="0" advTm="10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25629986"/>
              </p:ext>
            </p:extLst>
          </p:nvPr>
        </p:nvGraphicFramePr>
        <p:xfrm>
          <a:off x="4622800" y="2971800"/>
          <a:ext cx="577850" cy="439738"/>
        </p:xfrm>
        <a:graphic>
          <a:graphicData uri="http://schemas.openxmlformats.org/presentationml/2006/ole">
            <p:oleObj spid="_x0000_s1073" name="Packager Shell Object" showAsIcon="1" r:id="rId5" imgW="2451240" imgH="440280" progId="Package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5700" y="928670"/>
            <a:ext cx="7842250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স্কাউট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গার্ল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গাইডের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সংক্ষিপ্ত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ইতিহা</a:t>
            </a:r>
            <a:r>
              <a:rPr lang="bn-BD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সের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 </a:t>
            </a:r>
            <a:endParaRPr lang="en-A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51614" y="2786066"/>
            <a:ext cx="1444327" cy="128587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lowchart: Extract 8"/>
          <p:cNvSpPr/>
          <p:nvPr/>
        </p:nvSpPr>
        <p:spPr>
          <a:xfrm>
            <a:off x="3986515" y="4160520"/>
            <a:ext cx="1651000" cy="2268876"/>
          </a:xfrm>
          <a:prstGeom prst="flowChartExtra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9917" y="2857496"/>
            <a:ext cx="1073149" cy="1132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6480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conveyor dir="l"/>
        <p:sndAc>
          <p:stSnd>
            <p:snd r:embed="rId7" name="drumroll.wav"/>
          </p:stSnd>
        </p:sndAc>
      </p:transition>
    </mc:Choice>
    <mc:Fallback>
      <p:transition spd="slow" advClick="0" advTm="8000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0924" y="435098"/>
            <a:ext cx="608966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স্কাউটিং ও গার্ল গাইডিং</a:t>
            </a:r>
            <a:endParaRPr lang="en-AU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710" y="1515094"/>
            <a:ext cx="4044950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3066" y="1515094"/>
            <a:ext cx="3797300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0457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9000">
        <p14:conveyor dir="l"/>
        <p:sndAc>
          <p:stSnd>
            <p:snd r:embed="rId5" name="drumroll.wav"/>
          </p:stSnd>
        </p:sndAc>
      </p:transition>
    </mc:Choice>
    <mc:Fallback>
      <p:transition spd="slow" advClick="0" advTm="9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6484" y="422956"/>
            <a:ext cx="8181726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আজকের আলোচ্য পাঠ 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পাঠ-( ১)স্কাউট ও গার্ল গাইডের সংক্ষিপ্ত ইতিহাস ও কর্মসূচি 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an 3"/>
          <p:cNvSpPr/>
          <p:nvPr/>
        </p:nvSpPr>
        <p:spPr>
          <a:xfrm>
            <a:off x="4375146" y="2592045"/>
            <a:ext cx="1128928" cy="3244475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3783910" y="1785926"/>
            <a:ext cx="2311400" cy="106777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5586" y="1976433"/>
            <a:ext cx="908050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809" y="2714620"/>
            <a:ext cx="2311400" cy="2714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687" y="2643432"/>
            <a:ext cx="2215461" cy="27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24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000">
        <p14:conveyor dir="l"/>
        <p:sndAc>
          <p:stSnd>
            <p:snd r:embed="rId6" name="drumroll.wav"/>
          </p:stSnd>
        </p:sndAc>
      </p:transition>
    </mc:Choice>
    <mc:Fallback>
      <p:transition spd="slow" advClick="0" advTm="8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5348" y="2149610"/>
            <a:ext cx="5846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AU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158" y="3182495"/>
            <a:ext cx="8748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।স্কাউটিং ও গার্ল গাইডস আন্দোনের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প্রতিষ্ঠা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বলতে পারবে।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IN" sz="28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।স্কাউট ও গার্ল গাইড কী তা ব্যাখ্যা করতে পারবে।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স্কাউট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গার্ল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গাইডের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সংক্ষিপ্ত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ইতিহাস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করতে পারবে।</a:t>
            </a:r>
          </a:p>
          <a:p>
            <a:r>
              <a:rPr lang="en-IN" sz="28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।স্কাউটিং ও গার্ল গাইডের কার্যক্রমের মাধ্যমে সৎ ও আদর্শ দায়িত্বশীল</a:t>
            </a:r>
            <a:endParaRPr lang="e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IN" sz="28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মানুষ হিসেবে  নিজেকে যুগোপযোগী করে গড়ে তুলতে পারবে।  </a:t>
            </a:r>
            <a:endParaRPr lang="en-AU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5926" y="514159"/>
            <a:ext cx="331498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শিখনফল </a:t>
            </a:r>
            <a:endParaRPr lang="en-AU" sz="7200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22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conveyor dir="l"/>
        <p:sndAc>
          <p:stSnd>
            <p:snd r:embed="rId3" name="drumroll.wav"/>
          </p:stSnd>
        </p:sndAc>
      </p:transition>
    </mc:Choice>
    <mc:Fallback>
      <p:transition spd="slow" advClick="0" advTm="5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4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2720</TotalTime>
  <Words>426</Words>
  <Application>Microsoft Office PowerPoint</Application>
  <PresentationFormat>A4 Paper (210x297 mm)</PresentationFormat>
  <Paragraphs>81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Slipstream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Atiq Shahrier</dc:creator>
  <cp:lastModifiedBy>MD. ISMAIL HOSSAIN</cp:lastModifiedBy>
  <cp:revision>165</cp:revision>
  <dcterms:created xsi:type="dcterms:W3CDTF">2006-08-16T00:00:00Z</dcterms:created>
  <dcterms:modified xsi:type="dcterms:W3CDTF">2018-01-18T13:54:07Z</dcterms:modified>
</cp:coreProperties>
</file>